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736" r:id="rId4"/>
    <p:sldMasterId id="2147483659" r:id="rId5"/>
    <p:sldMasterId id="2147483748" r:id="rId6"/>
    <p:sldMasterId id="2147483739" r:id="rId7"/>
  </p:sldMasterIdLst>
  <p:notesMasterIdLst>
    <p:notesMasterId r:id="rId18"/>
  </p:notesMasterIdLst>
  <p:handoutMasterIdLst>
    <p:handoutMasterId r:id="rId19"/>
  </p:handoutMasterIdLst>
  <p:sldIdLst>
    <p:sldId id="257" r:id="rId8"/>
    <p:sldId id="398" r:id="rId9"/>
    <p:sldId id="401" r:id="rId10"/>
    <p:sldId id="399" r:id="rId11"/>
    <p:sldId id="400" r:id="rId12"/>
    <p:sldId id="402" r:id="rId13"/>
    <p:sldId id="404" r:id="rId14"/>
    <p:sldId id="405" r:id="rId15"/>
    <p:sldId id="403" r:id="rId16"/>
    <p:sldId id="308" r:id="rId17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175" userDrawn="1">
          <p15:clr>
            <a:srgbClr val="A4A3A4"/>
          </p15:clr>
        </p15:guide>
        <p15:guide id="4" orient="horz" pos="143" userDrawn="1">
          <p15:clr>
            <a:srgbClr val="A4A3A4"/>
          </p15:clr>
        </p15:guide>
        <p15:guide id="5" orient="horz" pos="540" userDrawn="1">
          <p15:clr>
            <a:srgbClr val="A4A3A4"/>
          </p15:clr>
        </p15:guide>
        <p15:guide id="6" orient="horz" pos="431" userDrawn="1">
          <p15:clr>
            <a:srgbClr val="A4A3A4"/>
          </p15:clr>
        </p15:guide>
        <p15:guide id="7" pos="7491" userDrawn="1">
          <p15:clr>
            <a:srgbClr val="A4A3A4"/>
          </p15:clr>
        </p15:guide>
        <p15:guide id="8" pos="201" userDrawn="1">
          <p15:clr>
            <a:srgbClr val="A4A3A4"/>
          </p15:clr>
        </p15:guide>
        <p15:guide id="9" pos="3877" userDrawn="1">
          <p15:clr>
            <a:srgbClr val="A4A3A4"/>
          </p15:clr>
        </p15:guide>
        <p15:guide id="10" orient="horz" pos="588" userDrawn="1">
          <p15:clr>
            <a:srgbClr val="A4A3A4"/>
          </p15:clr>
        </p15:guide>
        <p15:guide id="11" orient="horz" pos="4319" userDrawn="1">
          <p15:clr>
            <a:srgbClr val="A4A3A4"/>
          </p15:clr>
        </p15:guide>
        <p15:guide id="12" userDrawn="1">
          <p15:clr>
            <a:srgbClr val="A4A3A4"/>
          </p15:clr>
        </p15:guide>
        <p15:guide id="13" pos="7489" userDrawn="1">
          <p15:clr>
            <a:srgbClr val="A4A3A4"/>
          </p15:clr>
        </p15:guide>
        <p15:guide id="14" pos="1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ann Foley" initials="LF" lastIdx="27" clrIdx="0"/>
  <p:cmAuthor id="2" name="Dawn Heiberg" initials="DH" lastIdx="18" clrIdx="1"/>
  <p:cmAuthor id="3" name="Kevin Bell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4F4"/>
    <a:srgbClr val="262626"/>
    <a:srgbClr val="525051"/>
    <a:srgbClr val="5C5C5C"/>
    <a:srgbClr val="D92231"/>
    <a:srgbClr val="000000"/>
    <a:srgbClr val="DE3E3E"/>
    <a:srgbClr val="0099FF"/>
    <a:srgbClr val="AD357A"/>
    <a:srgbClr val="5D3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6122"/>
  </p:normalViewPr>
  <p:slideViewPr>
    <p:cSldViewPr snapToGrid="0">
      <p:cViewPr varScale="1">
        <p:scale>
          <a:sx n="109" d="100"/>
          <a:sy n="109" d="100"/>
        </p:scale>
        <p:origin x="1224" y="192"/>
      </p:cViewPr>
      <p:guideLst>
        <p:guide orient="horz" pos="2160"/>
        <p:guide pos="3840"/>
        <p:guide orient="horz" pos="4175"/>
        <p:guide orient="horz" pos="143"/>
        <p:guide orient="horz" pos="540"/>
        <p:guide orient="horz" pos="431"/>
        <p:guide pos="7491"/>
        <p:guide pos="201"/>
        <p:guide pos="3877"/>
        <p:guide orient="horz" pos="588"/>
        <p:guide orient="horz" pos="4319"/>
        <p:guide/>
        <p:guide pos="7489"/>
        <p:guide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AAD14-E0A4-468B-A68C-CDE2655F37B6}" type="datetimeFigureOut">
              <a:rPr lang="en-US" smtClean="0"/>
              <a:t>6/1/21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2B2F2-448D-4F83-B20A-997D07B21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53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455738" y="184150"/>
            <a:ext cx="4257675" cy="23955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519289" y="2731910"/>
            <a:ext cx="6062133" cy="62314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12515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8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=UK4zzSVXqiI</a:t>
            </a:r>
          </a:p>
          <a:p>
            <a:pPr marL="0" marR="0" indent="0" algn="l" defTabSz="4572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habr.com</a:t>
            </a:r>
            <a:r>
              <a:rPr lang="en-US" dirty="0"/>
              <a:t>/</a:t>
            </a:r>
            <a:r>
              <a:rPr lang="en-US" dirty="0" err="1"/>
              <a:t>ru</a:t>
            </a:r>
            <a:r>
              <a:rPr lang="en-US" dirty="0"/>
              <a:t>/post/226431/</a:t>
            </a:r>
            <a:endParaRPr lang="ru-RU" dirty="0"/>
          </a:p>
          <a:p>
            <a:pPr marL="0" marR="0" indent="0" algn="l" defTabSz="4572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habr.com</a:t>
            </a:r>
            <a:r>
              <a:rPr lang="en-US" dirty="0"/>
              <a:t>/</a:t>
            </a:r>
            <a:r>
              <a:rPr lang="en-US" dirty="0" err="1"/>
              <a:t>ru</a:t>
            </a:r>
            <a:r>
              <a:rPr lang="en-US" dirty="0"/>
              <a:t>/post/225483/</a:t>
            </a:r>
          </a:p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=Ra0dGPYScLQ</a:t>
            </a:r>
            <a:endParaRPr lang="ru-RU" dirty="0"/>
          </a:p>
          <a:p>
            <a:endParaRPr lang="ru-RU" dirty="0"/>
          </a:p>
          <a:p>
            <a:r>
              <a:rPr lang="en-GB" b="1" dirty="0"/>
              <a:t>PMK</a:t>
            </a:r>
            <a:r>
              <a:rPr lang="en-GB" dirty="0"/>
              <a:t> (Pairwise Master Key — </a:t>
            </a:r>
            <a:r>
              <a:rPr lang="ru-RU" dirty="0"/>
              <a:t>главный парный ключ)</a:t>
            </a:r>
          </a:p>
          <a:p>
            <a:r>
              <a:rPr lang="en-GB" b="1" dirty="0"/>
              <a:t>PTK</a:t>
            </a:r>
            <a:r>
              <a:rPr lang="en-GB" dirty="0"/>
              <a:t> (Pairwise Transient Key — </a:t>
            </a:r>
            <a:r>
              <a:rPr lang="ru-RU" dirty="0"/>
              <a:t>кратковременный парный ключ)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90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889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</a:t>
            </a:r>
            <a:r>
              <a:rPr lang="en-GB" dirty="0" err="1"/>
              <a:t>habr.com</a:t>
            </a:r>
            <a:r>
              <a:rPr lang="en-GB" dirty="0"/>
              <a:t>/</a:t>
            </a:r>
            <a:r>
              <a:rPr lang="en-GB" dirty="0" err="1"/>
              <a:t>ru</a:t>
            </a:r>
            <a:r>
              <a:rPr lang="en-GB" dirty="0"/>
              <a:t>/company/</a:t>
            </a:r>
            <a:r>
              <a:rPr lang="en-GB" dirty="0" err="1"/>
              <a:t>dsec</a:t>
            </a:r>
            <a:r>
              <a:rPr lang="en-GB" dirty="0"/>
              <a:t>/blog/435644/ - AFL</a:t>
            </a:r>
            <a:endParaRPr lang="en-RU" dirty="0"/>
          </a:p>
          <a:p>
            <a:r>
              <a:rPr lang="en-GB" dirty="0"/>
              <a:t>https://</a:t>
            </a:r>
            <a:r>
              <a:rPr lang="en-GB" dirty="0" err="1"/>
              <a:t>github.com</a:t>
            </a:r>
            <a:r>
              <a:rPr lang="en-GB" dirty="0"/>
              <a:t>/google/fuzzing/blob/master/docs/structure-aware-</a:t>
            </a:r>
            <a:r>
              <a:rPr lang="en-GB" dirty="0" err="1"/>
              <a:t>fuzzing.md</a:t>
            </a:r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419887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919" y="2648995"/>
            <a:ext cx="11582400" cy="2686411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00" b="0" i="0">
                <a:solidFill>
                  <a:schemeClr val="bg1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919" y="5433091"/>
            <a:ext cx="11582400" cy="4684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>
                <a:solidFill>
                  <a:schemeClr val="bg1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1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802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 baseline="0"/>
            </a:lvl1pPr>
            <a:lvl2pPr>
              <a:defRPr sz="3200" baseline="0"/>
            </a:lvl2pPr>
            <a:lvl3pPr>
              <a:defRPr sz="3200" baseline="0"/>
            </a:lvl3pPr>
            <a:lvl4pPr>
              <a:defRPr sz="3200" baseline="0"/>
            </a:lvl4pPr>
            <a:lvl5pPr>
              <a:defRPr sz="320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642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91761" y="740664"/>
            <a:ext cx="11423472" cy="5349240"/>
          </a:xfrm>
        </p:spPr>
        <p:txBody>
          <a:bodyPr/>
          <a:lstStyle>
            <a:lvl1pPr>
              <a:buClr>
                <a:schemeClr val="tx2"/>
              </a:buClr>
              <a:defRPr>
                <a:solidFill>
                  <a:srgbClr val="262626"/>
                </a:solidFill>
              </a:defRPr>
            </a:lvl1pPr>
            <a:lvl2pPr>
              <a:buClr>
                <a:schemeClr val="tx2"/>
              </a:buClr>
              <a:defRPr>
                <a:solidFill>
                  <a:srgbClr val="262626"/>
                </a:solidFill>
              </a:defRPr>
            </a:lvl2pPr>
            <a:lvl3pPr>
              <a:buClr>
                <a:schemeClr val="tx2"/>
              </a:buClr>
              <a:defRPr>
                <a:solidFill>
                  <a:srgbClr val="262626"/>
                </a:solidFill>
              </a:defRPr>
            </a:lvl3pPr>
            <a:lvl4pPr>
              <a:buClr>
                <a:schemeClr val="tx2"/>
              </a:buClr>
              <a:defRPr>
                <a:solidFill>
                  <a:srgbClr val="262626"/>
                </a:solidFill>
              </a:defRPr>
            </a:lvl4pPr>
            <a:lvl5pPr>
              <a:buClr>
                <a:schemeClr val="tx2"/>
              </a:buClr>
              <a:defRPr>
                <a:solidFill>
                  <a:srgbClr val="26262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1889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395817" y="1088136"/>
            <a:ext cx="11419416" cy="5001768"/>
          </a:xfrm>
        </p:spPr>
        <p:txBody>
          <a:bodyPr/>
          <a:lstStyle>
            <a:lvl1pPr marL="227013" marR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576072" marR="0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758952" marR="0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996696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 marL="1188720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marL="227013" marR="0" lvl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to edit Master text styles</a:t>
            </a:r>
          </a:p>
          <a:p>
            <a:pPr marL="576072" marR="0" lvl="1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Second level</a:t>
            </a:r>
          </a:p>
          <a:p>
            <a:pPr marL="758952" marR="0" lvl="2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Third level</a:t>
            </a:r>
          </a:p>
          <a:p>
            <a:pPr marL="996696" marR="0" lvl="3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Fourth level</a:t>
            </a:r>
          </a:p>
          <a:p>
            <a:pPr marL="1188720" marR="0" lvl="4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817" y="133815"/>
            <a:ext cx="11419416" cy="58477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395817" y="694944"/>
            <a:ext cx="11419416" cy="400110"/>
          </a:xfrm>
        </p:spPr>
        <p:txBody>
          <a:bodyPr wrap="square">
            <a:spAutoFit/>
          </a:bodyPr>
          <a:lstStyle>
            <a:lvl1pPr marL="0" indent="0" algn="l">
              <a:buNone/>
              <a:defRPr sz="20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Content</a:t>
            </a:r>
          </a:p>
        </p:txBody>
      </p:sp>
    </p:spTree>
    <p:extLst>
      <p:ext uri="{BB962C8B-B14F-4D97-AF65-F5344CB8AC3E}">
        <p14:creationId xmlns:p14="http://schemas.microsoft.com/office/powerpoint/2010/main" val="3461172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95818" y="1289305"/>
            <a:ext cx="5412124" cy="4573455"/>
          </a:xfrm>
        </p:spPr>
        <p:txBody>
          <a:bodyPr lIns="182880" tIns="182880" rIns="182880" bIns="182880"/>
          <a:lstStyle>
            <a:lvl1pPr marL="227013" marR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576072" marR="0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758952" marR="0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996696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 marL="1188720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marL="227013" marR="0" lvl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to edit Master text styles</a:t>
            </a:r>
          </a:p>
          <a:p>
            <a:pPr marL="576072" marR="0" lvl="1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Second level</a:t>
            </a:r>
          </a:p>
          <a:p>
            <a:pPr marL="758952" marR="0" lvl="2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Third level</a:t>
            </a:r>
          </a:p>
          <a:p>
            <a:pPr marL="996696" marR="0" lvl="3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Fourth level</a:t>
            </a:r>
          </a:p>
          <a:p>
            <a:pPr marL="1188720" marR="0" lvl="4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Fifth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5"/>
          </p:nvPr>
        </p:nvSpPr>
        <p:spPr>
          <a:xfrm>
            <a:off x="6403110" y="1289305"/>
            <a:ext cx="5412124" cy="4573455"/>
          </a:xfrm>
        </p:spPr>
        <p:txBody>
          <a:bodyPr lIns="182880" tIns="182880" rIns="182880" bIns="182880"/>
          <a:lstStyle>
            <a:lvl1pPr marL="227013" marR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576072" marR="0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758952" marR="0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996696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 marL="1188720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marL="227013" marR="0" lvl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to edit Master text styles</a:t>
            </a:r>
          </a:p>
          <a:p>
            <a:pPr marL="576072" marR="0" lvl="1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Second level</a:t>
            </a:r>
          </a:p>
          <a:p>
            <a:pPr marL="758952" marR="0" lvl="2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Third level</a:t>
            </a:r>
          </a:p>
          <a:p>
            <a:pPr marL="996696" marR="0" lvl="3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Fourth level</a:t>
            </a:r>
          </a:p>
          <a:p>
            <a:pPr marL="1188720" marR="0" lvl="4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5817" y="133815"/>
            <a:ext cx="11419416" cy="584775"/>
          </a:xfrm>
        </p:spPr>
        <p:txBody>
          <a:bodyPr/>
          <a:lstStyle>
            <a:lvl1pPr>
              <a:defRPr sz="320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395817" y="694944"/>
            <a:ext cx="11419416" cy="400110"/>
          </a:xfrm>
        </p:spPr>
        <p:txBody>
          <a:bodyPr wrap="square">
            <a:spAutoFit/>
          </a:bodyPr>
          <a:lstStyle>
            <a:lvl1pPr marL="0" indent="0" algn="l">
              <a:buNone/>
              <a:defRPr sz="20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Content</a:t>
            </a:r>
          </a:p>
        </p:txBody>
      </p:sp>
    </p:spTree>
    <p:extLst>
      <p:ext uri="{BB962C8B-B14F-4D97-AF65-F5344CB8AC3E}">
        <p14:creationId xmlns:p14="http://schemas.microsoft.com/office/powerpoint/2010/main" val="2900769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144" y="133815"/>
            <a:ext cx="11419416" cy="584775"/>
          </a:xfrm>
        </p:spPr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0145" y="740663"/>
            <a:ext cx="11408225" cy="5349240"/>
          </a:xfrm>
        </p:spPr>
        <p:txBody>
          <a:bodyPr/>
          <a:lstStyle>
            <a:lvl1pPr marL="0" indent="0">
              <a:buClr>
                <a:schemeClr val="accent1"/>
              </a:buClr>
              <a:buNone/>
              <a:defRPr>
                <a:solidFill>
                  <a:schemeClr val="accent6"/>
                </a:solidFill>
              </a:defRPr>
            </a:lvl1pPr>
            <a:lvl2pPr marL="573088" indent="-231775">
              <a:buClr>
                <a:schemeClr val="accent1"/>
              </a:buClr>
              <a:buFont typeface="Arial" pitchFamily="34" charset="0"/>
              <a:buChar char="•"/>
              <a:defRPr/>
            </a:lvl2pPr>
            <a:lvl3pPr marL="739775" indent="-173038">
              <a:buClr>
                <a:schemeClr val="accent1"/>
              </a:buClr>
              <a:buFont typeface="Courier New" pitchFamily="49" charset="0"/>
              <a:buChar char="o"/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46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Case Study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510890" y="937032"/>
            <a:ext cx="2594327" cy="1640418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 w="6350" cmpd="sng">
            <a:solidFill>
              <a:srgbClr val="C8C8C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>
              <a:ln>
                <a:solidFill>
                  <a:srgbClr val="C8C8C8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3481917" y="1168279"/>
            <a:ext cx="8268976" cy="1177925"/>
          </a:xfrm>
        </p:spPr>
        <p:txBody>
          <a:bodyPr anchor="ctr" anchorCtr="0"/>
          <a:lstStyle>
            <a:lvl1pPr marL="0" indent="0">
              <a:buFontTx/>
              <a:buNone/>
              <a:defRPr sz="1800">
                <a:solidFill>
                  <a:schemeClr val="accent6"/>
                </a:solidFill>
              </a:defRPr>
            </a:lvl1pPr>
            <a:lvl2pPr marL="393192" indent="0">
              <a:buFontTx/>
              <a:buNone/>
              <a:defRPr/>
            </a:lvl2pPr>
            <a:lvl3pPr marL="585216" indent="0">
              <a:buFontTx/>
              <a:buNone/>
              <a:defRPr/>
            </a:lvl3pPr>
            <a:lvl4pPr marL="813816" indent="0">
              <a:buFontTx/>
              <a:buNone/>
              <a:defRPr/>
            </a:lvl4pPr>
            <a:lvl5pPr marL="1005840" indent="0">
              <a:buFontTx/>
              <a:buNone/>
              <a:defRPr/>
            </a:lvl5pPr>
          </a:lstStyle>
          <a:p>
            <a:pPr lvl="0"/>
            <a:r>
              <a:rPr lang="en-US"/>
              <a:t>Company Description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395818" y="2863850"/>
            <a:ext cx="11355076" cy="877888"/>
          </a:xfrm>
        </p:spPr>
        <p:txBody>
          <a:bodyPr anchor="ctr" anchorCtr="0"/>
          <a:lstStyle>
            <a:lvl1pPr marL="0" indent="0" algn="ctr">
              <a:buFontTx/>
              <a:buNone/>
              <a:defRPr sz="1400" i="1">
                <a:solidFill>
                  <a:srgbClr val="C00000"/>
                </a:solidFill>
              </a:defRPr>
            </a:lvl1pPr>
            <a:lvl2pPr marL="393192" indent="0">
              <a:buFontTx/>
              <a:buNone/>
              <a:defRPr/>
            </a:lvl2pPr>
            <a:lvl3pPr marL="585216" indent="0">
              <a:buFontTx/>
              <a:buNone/>
              <a:defRPr/>
            </a:lvl3pPr>
            <a:lvl4pPr marL="813816" indent="0">
              <a:buFontTx/>
              <a:buNone/>
              <a:defRPr/>
            </a:lvl4pPr>
            <a:lvl5pPr marL="1005840" indent="0">
              <a:buFontTx/>
              <a:buNone/>
              <a:defRPr/>
            </a:lvl5pPr>
          </a:lstStyle>
          <a:p>
            <a:pPr lvl="0"/>
            <a:r>
              <a:rPr lang="en-US"/>
              <a:t>“Quote”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95818" y="3892342"/>
            <a:ext cx="5622029" cy="2338473"/>
          </a:xfrm>
        </p:spPr>
        <p:txBody>
          <a:bodyPr lIns="182880" tIns="91440" rIns="182880" bIns="18288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accent6"/>
                </a:solidFill>
              </a:defRPr>
            </a:lvl1pPr>
            <a:lvl2pPr marL="393192" indent="0">
              <a:buNone/>
              <a:defRPr sz="1400"/>
            </a:lvl2pPr>
            <a:lvl3pPr marL="585216" indent="0">
              <a:buNone/>
              <a:defRPr sz="1400"/>
            </a:lvl3pPr>
            <a:lvl4pPr marL="813816" indent="0">
              <a:buNone/>
              <a:defRPr sz="1400"/>
            </a:lvl4pPr>
            <a:lvl5pPr marL="1005840" indent="0">
              <a:buNone/>
              <a:defRPr sz="1400"/>
            </a:lvl5pPr>
          </a:lstStyle>
          <a:p>
            <a:pPr lvl="0"/>
            <a:r>
              <a:rPr lang="en-US"/>
              <a:t>Number of Parallels </a:t>
            </a:r>
            <a:br>
              <a:rPr lang="en-US"/>
            </a:br>
            <a:r>
              <a:rPr lang="en-US"/>
              <a:t>Remove Application Server users: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Text goes here</a:t>
            </a:r>
          </a:p>
          <a:p>
            <a:pPr lvl="0"/>
            <a:endParaRPr lang="en-US"/>
          </a:p>
          <a:p>
            <a:pPr lvl="0"/>
            <a:r>
              <a:rPr lang="en-US"/>
              <a:t>Primary reason why customer chose </a:t>
            </a:r>
            <a:br>
              <a:rPr lang="en-US"/>
            </a:br>
            <a:r>
              <a:rPr lang="en-US"/>
              <a:t>Parallels Remove Application Server: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Text goes here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2" y="3892342"/>
            <a:ext cx="5654893" cy="2338473"/>
          </a:xfrm>
        </p:spPr>
        <p:txBody>
          <a:bodyPr lIns="182880" tIns="91440" rIns="182880" bIns="18288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accent6"/>
                </a:solidFill>
              </a:defRPr>
            </a:lvl1pPr>
            <a:lvl2pPr marL="393192" indent="0">
              <a:buNone/>
              <a:defRPr sz="1400"/>
            </a:lvl2pPr>
            <a:lvl3pPr marL="585216" indent="0">
              <a:buNone/>
              <a:defRPr sz="1400"/>
            </a:lvl3pPr>
            <a:lvl4pPr marL="813816" indent="0">
              <a:buNone/>
              <a:defRPr sz="1400"/>
            </a:lvl4pPr>
            <a:lvl5pPr marL="1005840" indent="0">
              <a:buNone/>
              <a:defRPr sz="1400"/>
            </a:lvl5pPr>
          </a:lstStyle>
          <a:p>
            <a:pPr lvl="0"/>
            <a:r>
              <a:rPr lang="en-US"/>
              <a:t>Solution that Parallels </a:t>
            </a:r>
            <a:br>
              <a:rPr lang="en-US"/>
            </a:br>
            <a:r>
              <a:rPr lang="en-US"/>
              <a:t>Remove Application Server replaced: </a:t>
            </a:r>
          </a:p>
          <a:p>
            <a:pPr lvl="0"/>
            <a:r>
              <a:rPr lang="en-US"/>
              <a:t>Text goes here</a:t>
            </a:r>
          </a:p>
          <a:p>
            <a:pPr lvl="0"/>
            <a:endParaRPr lang="en-US"/>
          </a:p>
          <a:p>
            <a:pPr lvl="0"/>
            <a:r>
              <a:rPr lang="en-US"/>
              <a:t>Applications being delivered: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Text goes here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53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862007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90237" y="-12032"/>
            <a:ext cx="12356432" cy="6388485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00573" y="2211479"/>
            <a:ext cx="11087100" cy="904875"/>
          </a:xfrm>
        </p:spPr>
        <p:txBody>
          <a:bodyPr/>
          <a:lstStyle>
            <a:lvl1pPr algn="ctr">
              <a:buNone/>
              <a:defRPr sz="320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70488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679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00" b="0" i="0">
                <a:solidFill>
                  <a:schemeClr val="bg1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8456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91761" y="740664"/>
            <a:ext cx="11423472" cy="5349240"/>
          </a:xfrm>
        </p:spPr>
        <p:txBody>
          <a:bodyPr/>
          <a:lstStyle>
            <a:lvl1pPr>
              <a:buClr>
                <a:schemeClr val="tx2"/>
              </a:buClr>
              <a:defRPr>
                <a:solidFill>
                  <a:srgbClr val="262626"/>
                </a:solidFill>
              </a:defRPr>
            </a:lvl1pPr>
            <a:lvl2pPr>
              <a:buClr>
                <a:schemeClr val="tx2"/>
              </a:buClr>
              <a:defRPr>
                <a:solidFill>
                  <a:srgbClr val="262626"/>
                </a:solidFill>
              </a:defRPr>
            </a:lvl2pPr>
            <a:lvl3pPr>
              <a:buClr>
                <a:schemeClr val="tx2"/>
              </a:buClr>
              <a:defRPr>
                <a:solidFill>
                  <a:srgbClr val="262626"/>
                </a:solidFill>
              </a:defRPr>
            </a:lvl3pPr>
            <a:lvl4pPr>
              <a:buClr>
                <a:schemeClr val="tx2"/>
              </a:buClr>
              <a:defRPr>
                <a:solidFill>
                  <a:srgbClr val="262626"/>
                </a:solidFill>
              </a:defRPr>
            </a:lvl4pPr>
            <a:lvl5pPr>
              <a:buClr>
                <a:schemeClr val="tx2"/>
              </a:buClr>
              <a:defRPr>
                <a:solidFill>
                  <a:srgbClr val="26262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8111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395817" y="1088136"/>
            <a:ext cx="11419416" cy="5001768"/>
          </a:xfrm>
        </p:spPr>
        <p:txBody>
          <a:bodyPr/>
          <a:lstStyle>
            <a:lvl1pPr marL="227013" marR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576072" marR="0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758952" marR="0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996696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 marL="1188720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marL="227013" marR="0" lvl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to edit Master text styles</a:t>
            </a:r>
          </a:p>
          <a:p>
            <a:pPr marL="576072" marR="0" lvl="1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Second level</a:t>
            </a:r>
          </a:p>
          <a:p>
            <a:pPr marL="758952" marR="0" lvl="2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Third level</a:t>
            </a:r>
          </a:p>
          <a:p>
            <a:pPr marL="996696" marR="0" lvl="3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Fourth level</a:t>
            </a:r>
          </a:p>
          <a:p>
            <a:pPr marL="1188720" marR="0" lvl="4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817" y="133815"/>
            <a:ext cx="11419416" cy="58477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395817" y="694944"/>
            <a:ext cx="11419416" cy="400110"/>
          </a:xfrm>
        </p:spPr>
        <p:txBody>
          <a:bodyPr wrap="square">
            <a:spAutoFit/>
          </a:bodyPr>
          <a:lstStyle>
            <a:lvl1pPr marL="0" indent="0" algn="l">
              <a:buNone/>
              <a:defRPr sz="20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Content</a:t>
            </a:r>
          </a:p>
        </p:txBody>
      </p:sp>
    </p:spTree>
    <p:extLst>
      <p:ext uri="{BB962C8B-B14F-4D97-AF65-F5344CB8AC3E}">
        <p14:creationId xmlns:p14="http://schemas.microsoft.com/office/powerpoint/2010/main" val="2098697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95818" y="1289305"/>
            <a:ext cx="5412124" cy="4573455"/>
          </a:xfrm>
        </p:spPr>
        <p:txBody>
          <a:bodyPr lIns="182880" tIns="182880" rIns="182880" bIns="182880"/>
          <a:lstStyle>
            <a:lvl1pPr marL="227013" marR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576072" marR="0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758952" marR="0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996696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 marL="1188720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marL="227013" marR="0" lvl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to edit Master text styles</a:t>
            </a:r>
          </a:p>
          <a:p>
            <a:pPr marL="576072" marR="0" lvl="1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Second level</a:t>
            </a:r>
          </a:p>
          <a:p>
            <a:pPr marL="758952" marR="0" lvl="2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Third level</a:t>
            </a:r>
          </a:p>
          <a:p>
            <a:pPr marL="996696" marR="0" lvl="3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Fourth level</a:t>
            </a:r>
          </a:p>
          <a:p>
            <a:pPr marL="1188720" marR="0" lvl="4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Fifth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5"/>
          </p:nvPr>
        </p:nvSpPr>
        <p:spPr>
          <a:xfrm>
            <a:off x="6403110" y="1289305"/>
            <a:ext cx="5412124" cy="4573455"/>
          </a:xfrm>
        </p:spPr>
        <p:txBody>
          <a:bodyPr lIns="182880" tIns="182880" rIns="182880" bIns="182880"/>
          <a:lstStyle>
            <a:lvl1pPr marL="227013" marR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576072" marR="0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758952" marR="0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996696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 marL="1188720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marL="227013" marR="0" lvl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to edit Master text styles</a:t>
            </a:r>
          </a:p>
          <a:p>
            <a:pPr marL="576072" marR="0" lvl="1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Second level</a:t>
            </a:r>
          </a:p>
          <a:p>
            <a:pPr marL="758952" marR="0" lvl="2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Third level</a:t>
            </a:r>
          </a:p>
          <a:p>
            <a:pPr marL="996696" marR="0" lvl="3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Fourth level</a:t>
            </a:r>
          </a:p>
          <a:p>
            <a:pPr marL="1188720" marR="0" lvl="4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5817" y="133815"/>
            <a:ext cx="11419416" cy="584775"/>
          </a:xfrm>
        </p:spPr>
        <p:txBody>
          <a:bodyPr/>
          <a:lstStyle>
            <a:lvl1pPr>
              <a:defRPr sz="320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395817" y="694944"/>
            <a:ext cx="11419416" cy="400110"/>
          </a:xfrm>
        </p:spPr>
        <p:txBody>
          <a:bodyPr wrap="square">
            <a:spAutoFit/>
          </a:bodyPr>
          <a:lstStyle>
            <a:lvl1pPr marL="0" indent="0" algn="l">
              <a:buNone/>
              <a:defRPr sz="20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Content</a:t>
            </a:r>
          </a:p>
        </p:txBody>
      </p:sp>
    </p:spTree>
    <p:extLst>
      <p:ext uri="{BB962C8B-B14F-4D97-AF65-F5344CB8AC3E}">
        <p14:creationId xmlns:p14="http://schemas.microsoft.com/office/powerpoint/2010/main" val="17050305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144" y="133815"/>
            <a:ext cx="11419416" cy="584775"/>
          </a:xfrm>
        </p:spPr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0145" y="740663"/>
            <a:ext cx="11408225" cy="5349240"/>
          </a:xfrm>
        </p:spPr>
        <p:txBody>
          <a:bodyPr/>
          <a:lstStyle>
            <a:lvl1pPr marL="0" indent="0">
              <a:buClr>
                <a:schemeClr val="accent1"/>
              </a:buClr>
              <a:buNone/>
              <a:defRPr>
                <a:solidFill>
                  <a:schemeClr val="accent6"/>
                </a:solidFill>
              </a:defRPr>
            </a:lvl1pPr>
            <a:lvl2pPr marL="573088" indent="-231775">
              <a:buClr>
                <a:schemeClr val="accent1"/>
              </a:buClr>
              <a:buFont typeface="Arial" pitchFamily="34" charset="0"/>
              <a:buChar char="•"/>
              <a:defRPr/>
            </a:lvl2pPr>
            <a:lvl3pPr marL="739775" indent="-173038">
              <a:buClr>
                <a:schemeClr val="accent1"/>
              </a:buClr>
              <a:buFont typeface="Courier New" pitchFamily="49" charset="0"/>
              <a:buChar char="o"/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008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Case Study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510890" y="937032"/>
            <a:ext cx="2594327" cy="1640418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 w="6350" cmpd="sng">
            <a:solidFill>
              <a:srgbClr val="C8C8C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>
              <a:ln>
                <a:solidFill>
                  <a:srgbClr val="C8C8C8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3481917" y="1168279"/>
            <a:ext cx="8268976" cy="1177925"/>
          </a:xfrm>
        </p:spPr>
        <p:txBody>
          <a:bodyPr anchor="ctr" anchorCtr="0"/>
          <a:lstStyle>
            <a:lvl1pPr marL="0" indent="0">
              <a:buFontTx/>
              <a:buNone/>
              <a:defRPr sz="1800">
                <a:solidFill>
                  <a:schemeClr val="accent6"/>
                </a:solidFill>
              </a:defRPr>
            </a:lvl1pPr>
            <a:lvl2pPr marL="393192" indent="0">
              <a:buFontTx/>
              <a:buNone/>
              <a:defRPr/>
            </a:lvl2pPr>
            <a:lvl3pPr marL="585216" indent="0">
              <a:buFontTx/>
              <a:buNone/>
              <a:defRPr/>
            </a:lvl3pPr>
            <a:lvl4pPr marL="813816" indent="0">
              <a:buFontTx/>
              <a:buNone/>
              <a:defRPr/>
            </a:lvl4pPr>
            <a:lvl5pPr marL="1005840" indent="0">
              <a:buFontTx/>
              <a:buNone/>
              <a:defRPr/>
            </a:lvl5pPr>
          </a:lstStyle>
          <a:p>
            <a:pPr lvl="0"/>
            <a:r>
              <a:rPr lang="en-US"/>
              <a:t>Company Description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395818" y="2863850"/>
            <a:ext cx="11355076" cy="877888"/>
          </a:xfrm>
        </p:spPr>
        <p:txBody>
          <a:bodyPr anchor="ctr" anchorCtr="0"/>
          <a:lstStyle>
            <a:lvl1pPr marL="0" indent="0" algn="ctr">
              <a:buFontTx/>
              <a:buNone/>
              <a:defRPr sz="1400" i="1">
                <a:solidFill>
                  <a:srgbClr val="C00000"/>
                </a:solidFill>
              </a:defRPr>
            </a:lvl1pPr>
            <a:lvl2pPr marL="393192" indent="0">
              <a:buFontTx/>
              <a:buNone/>
              <a:defRPr/>
            </a:lvl2pPr>
            <a:lvl3pPr marL="585216" indent="0">
              <a:buFontTx/>
              <a:buNone/>
              <a:defRPr/>
            </a:lvl3pPr>
            <a:lvl4pPr marL="813816" indent="0">
              <a:buFontTx/>
              <a:buNone/>
              <a:defRPr/>
            </a:lvl4pPr>
            <a:lvl5pPr marL="1005840" indent="0">
              <a:buFontTx/>
              <a:buNone/>
              <a:defRPr/>
            </a:lvl5pPr>
          </a:lstStyle>
          <a:p>
            <a:pPr lvl="0"/>
            <a:r>
              <a:rPr lang="en-US"/>
              <a:t>“Quote”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95818" y="3892342"/>
            <a:ext cx="5622029" cy="2338473"/>
          </a:xfrm>
        </p:spPr>
        <p:txBody>
          <a:bodyPr lIns="182880" tIns="91440" rIns="182880" bIns="18288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accent6"/>
                </a:solidFill>
              </a:defRPr>
            </a:lvl1pPr>
            <a:lvl2pPr marL="393192" indent="0">
              <a:buNone/>
              <a:defRPr sz="1400"/>
            </a:lvl2pPr>
            <a:lvl3pPr marL="585216" indent="0">
              <a:buNone/>
              <a:defRPr sz="1400"/>
            </a:lvl3pPr>
            <a:lvl4pPr marL="813816" indent="0">
              <a:buNone/>
              <a:defRPr sz="1400"/>
            </a:lvl4pPr>
            <a:lvl5pPr marL="1005840" indent="0">
              <a:buNone/>
              <a:defRPr sz="1400"/>
            </a:lvl5pPr>
          </a:lstStyle>
          <a:p>
            <a:pPr lvl="0"/>
            <a:r>
              <a:rPr lang="en-US"/>
              <a:t>Number of Parallels </a:t>
            </a:r>
            <a:br>
              <a:rPr lang="en-US"/>
            </a:br>
            <a:r>
              <a:rPr lang="en-US"/>
              <a:t>Remove Application Server users: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Text goes here</a:t>
            </a:r>
          </a:p>
          <a:p>
            <a:pPr lvl="0"/>
            <a:endParaRPr lang="en-US"/>
          </a:p>
          <a:p>
            <a:pPr lvl="0"/>
            <a:r>
              <a:rPr lang="en-US"/>
              <a:t>Primary reason why customer chose </a:t>
            </a:r>
            <a:br>
              <a:rPr lang="en-US"/>
            </a:br>
            <a:r>
              <a:rPr lang="en-US"/>
              <a:t>Parallels Remove Application Server: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Text goes here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2" y="3892342"/>
            <a:ext cx="5654893" cy="2338473"/>
          </a:xfrm>
        </p:spPr>
        <p:txBody>
          <a:bodyPr lIns="182880" tIns="91440" rIns="182880" bIns="18288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accent6"/>
                </a:solidFill>
              </a:defRPr>
            </a:lvl1pPr>
            <a:lvl2pPr marL="393192" indent="0">
              <a:buNone/>
              <a:defRPr sz="1400"/>
            </a:lvl2pPr>
            <a:lvl3pPr marL="585216" indent="0">
              <a:buNone/>
              <a:defRPr sz="1400"/>
            </a:lvl3pPr>
            <a:lvl4pPr marL="813816" indent="0">
              <a:buNone/>
              <a:defRPr sz="1400"/>
            </a:lvl4pPr>
            <a:lvl5pPr marL="1005840" indent="0">
              <a:buNone/>
              <a:defRPr sz="1400"/>
            </a:lvl5pPr>
          </a:lstStyle>
          <a:p>
            <a:pPr lvl="0"/>
            <a:r>
              <a:rPr lang="en-US"/>
              <a:t>Solution that Parallels </a:t>
            </a:r>
            <a:br>
              <a:rPr lang="en-US"/>
            </a:br>
            <a:r>
              <a:rPr lang="en-US"/>
              <a:t>Remove Application Server replaced: </a:t>
            </a:r>
          </a:p>
          <a:p>
            <a:pPr lvl="0"/>
            <a:r>
              <a:rPr lang="en-US"/>
              <a:t>Text goes here</a:t>
            </a:r>
          </a:p>
          <a:p>
            <a:pPr lvl="0"/>
            <a:endParaRPr lang="en-US"/>
          </a:p>
          <a:p>
            <a:pPr lvl="0"/>
            <a:r>
              <a:rPr lang="en-US"/>
              <a:t>Applications being delivered: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Text goes here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547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0356274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90237" y="-12032"/>
            <a:ext cx="12356432" cy="6388485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00573" y="2211479"/>
            <a:ext cx="11087100" cy="904875"/>
          </a:xfrm>
        </p:spPr>
        <p:txBody>
          <a:bodyPr/>
          <a:lstStyle>
            <a:lvl1pPr algn="ctr">
              <a:buNone/>
              <a:defRPr sz="320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45715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259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91761" y="740664"/>
            <a:ext cx="11423472" cy="5349240"/>
          </a:xfrm>
        </p:spPr>
        <p:txBody>
          <a:bodyPr/>
          <a:lstStyle>
            <a:lvl1pPr>
              <a:buClr>
                <a:schemeClr val="tx2"/>
              </a:buClr>
              <a:defRPr>
                <a:solidFill>
                  <a:srgbClr val="262626"/>
                </a:solidFill>
              </a:defRPr>
            </a:lvl1pPr>
            <a:lvl2pPr>
              <a:buClr>
                <a:schemeClr val="tx2"/>
              </a:buClr>
              <a:defRPr>
                <a:solidFill>
                  <a:srgbClr val="262626"/>
                </a:solidFill>
              </a:defRPr>
            </a:lvl2pPr>
            <a:lvl3pPr>
              <a:buClr>
                <a:schemeClr val="tx2"/>
              </a:buClr>
              <a:defRPr>
                <a:solidFill>
                  <a:srgbClr val="262626"/>
                </a:solidFill>
              </a:defRPr>
            </a:lvl3pPr>
            <a:lvl4pPr>
              <a:buClr>
                <a:schemeClr val="tx2"/>
              </a:buClr>
              <a:defRPr>
                <a:solidFill>
                  <a:srgbClr val="262626"/>
                </a:solidFill>
              </a:defRPr>
            </a:lvl4pPr>
            <a:lvl5pPr>
              <a:buClr>
                <a:schemeClr val="tx2"/>
              </a:buClr>
              <a:defRPr>
                <a:solidFill>
                  <a:srgbClr val="26262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831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395817" y="1088136"/>
            <a:ext cx="11419416" cy="5001768"/>
          </a:xfrm>
        </p:spPr>
        <p:txBody>
          <a:bodyPr/>
          <a:lstStyle>
            <a:lvl1pPr marL="227013" marR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576072" marR="0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758952" marR="0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996696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 marL="1188720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marL="227013" marR="0" lvl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to edit Master text styles</a:t>
            </a:r>
          </a:p>
          <a:p>
            <a:pPr marL="576072" marR="0" lvl="1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Second level</a:t>
            </a:r>
          </a:p>
          <a:p>
            <a:pPr marL="758952" marR="0" lvl="2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Third level</a:t>
            </a:r>
          </a:p>
          <a:p>
            <a:pPr marL="996696" marR="0" lvl="3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Fourth level</a:t>
            </a:r>
          </a:p>
          <a:p>
            <a:pPr marL="1188720" marR="0" lvl="4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817" y="133815"/>
            <a:ext cx="11419416" cy="58477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395817" y="694944"/>
            <a:ext cx="11419416" cy="400110"/>
          </a:xfrm>
        </p:spPr>
        <p:txBody>
          <a:bodyPr wrap="square">
            <a:spAutoFit/>
          </a:bodyPr>
          <a:lstStyle>
            <a:lvl1pPr marL="0" indent="0" algn="l">
              <a:buNone/>
              <a:defRPr sz="20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Content</a:t>
            </a:r>
          </a:p>
        </p:txBody>
      </p:sp>
    </p:spTree>
    <p:extLst>
      <p:ext uri="{BB962C8B-B14F-4D97-AF65-F5344CB8AC3E}">
        <p14:creationId xmlns:p14="http://schemas.microsoft.com/office/powerpoint/2010/main" val="265416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95818" y="1289305"/>
            <a:ext cx="5412124" cy="4573455"/>
          </a:xfrm>
        </p:spPr>
        <p:txBody>
          <a:bodyPr lIns="182880" tIns="182880" rIns="182880" bIns="182880"/>
          <a:lstStyle>
            <a:lvl1pPr marL="227013" marR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576072" marR="0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758952" marR="0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996696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 marL="1188720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marL="227013" marR="0" lvl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to edit Master text styles</a:t>
            </a:r>
          </a:p>
          <a:p>
            <a:pPr marL="576072" marR="0" lvl="1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Second level</a:t>
            </a:r>
          </a:p>
          <a:p>
            <a:pPr marL="758952" marR="0" lvl="2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Third level</a:t>
            </a:r>
          </a:p>
          <a:p>
            <a:pPr marL="996696" marR="0" lvl="3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Fourth level</a:t>
            </a:r>
          </a:p>
          <a:p>
            <a:pPr marL="1188720" marR="0" lvl="4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Fifth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5"/>
          </p:nvPr>
        </p:nvSpPr>
        <p:spPr>
          <a:xfrm>
            <a:off x="6403110" y="1289305"/>
            <a:ext cx="5412124" cy="4573455"/>
          </a:xfrm>
        </p:spPr>
        <p:txBody>
          <a:bodyPr lIns="182880" tIns="182880" rIns="182880" bIns="182880"/>
          <a:lstStyle>
            <a:lvl1pPr marL="227013" marR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576072" marR="0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758952" marR="0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996696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 marL="1188720" marR="0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marL="227013" marR="0" lvl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to edit Master text styles</a:t>
            </a:r>
          </a:p>
          <a:p>
            <a:pPr marL="576072" marR="0" lvl="1" indent="-18288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Second level</a:t>
            </a:r>
          </a:p>
          <a:p>
            <a:pPr marL="758952" marR="0" lvl="2" indent="-173736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>
                <a:srgbClr val="525051"/>
              </a:buClr>
              <a:buSzPct val="6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Third level</a:t>
            </a:r>
          </a:p>
          <a:p>
            <a:pPr marL="996696" marR="0" lvl="3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Fourth level</a:t>
            </a:r>
          </a:p>
          <a:p>
            <a:pPr marL="1188720" marR="0" lvl="4" indent="-18288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rgbClr val="52505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2505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5817" y="133815"/>
            <a:ext cx="11419416" cy="584775"/>
          </a:xfrm>
        </p:spPr>
        <p:txBody>
          <a:bodyPr/>
          <a:lstStyle>
            <a:lvl1pPr>
              <a:defRPr sz="320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395817" y="694944"/>
            <a:ext cx="11419416" cy="400110"/>
          </a:xfrm>
        </p:spPr>
        <p:txBody>
          <a:bodyPr wrap="square">
            <a:spAutoFit/>
          </a:bodyPr>
          <a:lstStyle>
            <a:lvl1pPr marL="0" indent="0" algn="l">
              <a:buNone/>
              <a:defRPr sz="20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Content</a:t>
            </a:r>
          </a:p>
        </p:txBody>
      </p:sp>
    </p:spTree>
    <p:extLst>
      <p:ext uri="{BB962C8B-B14F-4D97-AF65-F5344CB8AC3E}">
        <p14:creationId xmlns:p14="http://schemas.microsoft.com/office/powerpoint/2010/main" val="285059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144" y="133815"/>
            <a:ext cx="11419416" cy="584775"/>
          </a:xfrm>
        </p:spPr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0145" y="740663"/>
            <a:ext cx="11408225" cy="5349240"/>
          </a:xfrm>
        </p:spPr>
        <p:txBody>
          <a:bodyPr/>
          <a:lstStyle>
            <a:lvl1pPr marL="0" indent="0">
              <a:buClr>
                <a:schemeClr val="accent1"/>
              </a:buClr>
              <a:buNone/>
              <a:defRPr>
                <a:solidFill>
                  <a:schemeClr val="accent6"/>
                </a:solidFill>
              </a:defRPr>
            </a:lvl1pPr>
            <a:lvl2pPr marL="573088" indent="-231775">
              <a:buClr>
                <a:schemeClr val="accent1"/>
              </a:buClr>
              <a:buFont typeface="Arial" pitchFamily="34" charset="0"/>
              <a:buChar char="•"/>
              <a:defRPr/>
            </a:lvl2pPr>
            <a:lvl3pPr marL="739775" indent="-173038">
              <a:buClr>
                <a:schemeClr val="accent1"/>
              </a:buClr>
              <a:buFont typeface="Courier New" pitchFamily="49" charset="0"/>
              <a:buChar char="o"/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Case Study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510890" y="937032"/>
            <a:ext cx="2594327" cy="1640418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 w="6350" cmpd="sng">
            <a:solidFill>
              <a:srgbClr val="C8C8C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>
              <a:ln>
                <a:solidFill>
                  <a:srgbClr val="C8C8C8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3481917" y="1168279"/>
            <a:ext cx="8268976" cy="1177925"/>
          </a:xfrm>
        </p:spPr>
        <p:txBody>
          <a:bodyPr anchor="ctr" anchorCtr="0"/>
          <a:lstStyle>
            <a:lvl1pPr marL="0" indent="0">
              <a:buFontTx/>
              <a:buNone/>
              <a:defRPr sz="1800">
                <a:solidFill>
                  <a:schemeClr val="accent6"/>
                </a:solidFill>
              </a:defRPr>
            </a:lvl1pPr>
            <a:lvl2pPr marL="393192" indent="0">
              <a:buFontTx/>
              <a:buNone/>
              <a:defRPr/>
            </a:lvl2pPr>
            <a:lvl3pPr marL="585216" indent="0">
              <a:buFontTx/>
              <a:buNone/>
              <a:defRPr/>
            </a:lvl3pPr>
            <a:lvl4pPr marL="813816" indent="0">
              <a:buFontTx/>
              <a:buNone/>
              <a:defRPr/>
            </a:lvl4pPr>
            <a:lvl5pPr marL="1005840" indent="0">
              <a:buFontTx/>
              <a:buNone/>
              <a:defRPr/>
            </a:lvl5pPr>
          </a:lstStyle>
          <a:p>
            <a:pPr lvl="0"/>
            <a:r>
              <a:rPr lang="en-US"/>
              <a:t>Company Description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395818" y="2863850"/>
            <a:ext cx="11355076" cy="877888"/>
          </a:xfrm>
        </p:spPr>
        <p:txBody>
          <a:bodyPr anchor="ctr" anchorCtr="0"/>
          <a:lstStyle>
            <a:lvl1pPr marL="0" indent="0" algn="ctr">
              <a:buFontTx/>
              <a:buNone/>
              <a:defRPr sz="1400" i="1">
                <a:solidFill>
                  <a:srgbClr val="C00000"/>
                </a:solidFill>
              </a:defRPr>
            </a:lvl1pPr>
            <a:lvl2pPr marL="393192" indent="0">
              <a:buFontTx/>
              <a:buNone/>
              <a:defRPr/>
            </a:lvl2pPr>
            <a:lvl3pPr marL="585216" indent="0">
              <a:buFontTx/>
              <a:buNone/>
              <a:defRPr/>
            </a:lvl3pPr>
            <a:lvl4pPr marL="813816" indent="0">
              <a:buFontTx/>
              <a:buNone/>
              <a:defRPr/>
            </a:lvl4pPr>
            <a:lvl5pPr marL="1005840" indent="0">
              <a:buFontTx/>
              <a:buNone/>
              <a:defRPr/>
            </a:lvl5pPr>
          </a:lstStyle>
          <a:p>
            <a:pPr lvl="0"/>
            <a:r>
              <a:rPr lang="en-US"/>
              <a:t>“Quote”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95818" y="3892342"/>
            <a:ext cx="5622029" cy="2338473"/>
          </a:xfrm>
        </p:spPr>
        <p:txBody>
          <a:bodyPr lIns="182880" tIns="91440" rIns="182880" bIns="18288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accent6"/>
                </a:solidFill>
              </a:defRPr>
            </a:lvl1pPr>
            <a:lvl2pPr marL="393192" indent="0">
              <a:buNone/>
              <a:defRPr sz="1400"/>
            </a:lvl2pPr>
            <a:lvl3pPr marL="585216" indent="0">
              <a:buNone/>
              <a:defRPr sz="1400"/>
            </a:lvl3pPr>
            <a:lvl4pPr marL="813816" indent="0">
              <a:buNone/>
              <a:defRPr sz="1400"/>
            </a:lvl4pPr>
            <a:lvl5pPr marL="1005840" indent="0">
              <a:buNone/>
              <a:defRPr sz="1400"/>
            </a:lvl5pPr>
          </a:lstStyle>
          <a:p>
            <a:pPr lvl="0"/>
            <a:r>
              <a:rPr lang="en-US"/>
              <a:t>Number of Parallels </a:t>
            </a:r>
            <a:br>
              <a:rPr lang="en-US"/>
            </a:br>
            <a:r>
              <a:rPr lang="en-US"/>
              <a:t>Remove Application Server users: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Text goes here</a:t>
            </a:r>
          </a:p>
          <a:p>
            <a:pPr lvl="0"/>
            <a:endParaRPr lang="en-US"/>
          </a:p>
          <a:p>
            <a:pPr lvl="0"/>
            <a:r>
              <a:rPr lang="en-US"/>
              <a:t>Primary reason why customer chose </a:t>
            </a:r>
            <a:br>
              <a:rPr lang="en-US"/>
            </a:br>
            <a:r>
              <a:rPr lang="en-US"/>
              <a:t>Parallels Remove Application Server: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Text goes here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2" y="3892342"/>
            <a:ext cx="5654893" cy="2338473"/>
          </a:xfrm>
        </p:spPr>
        <p:txBody>
          <a:bodyPr lIns="182880" tIns="91440" rIns="182880" bIns="18288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accent6"/>
                </a:solidFill>
              </a:defRPr>
            </a:lvl1pPr>
            <a:lvl2pPr marL="393192" indent="0">
              <a:buNone/>
              <a:defRPr sz="1400"/>
            </a:lvl2pPr>
            <a:lvl3pPr marL="585216" indent="0">
              <a:buNone/>
              <a:defRPr sz="1400"/>
            </a:lvl3pPr>
            <a:lvl4pPr marL="813816" indent="0">
              <a:buNone/>
              <a:defRPr sz="1400"/>
            </a:lvl4pPr>
            <a:lvl5pPr marL="1005840" indent="0">
              <a:buNone/>
              <a:defRPr sz="1400"/>
            </a:lvl5pPr>
          </a:lstStyle>
          <a:p>
            <a:pPr lvl="0"/>
            <a:r>
              <a:rPr lang="en-US"/>
              <a:t>Solution that Parallels </a:t>
            </a:r>
            <a:br>
              <a:rPr lang="en-US"/>
            </a:br>
            <a:r>
              <a:rPr lang="en-US"/>
              <a:t>Remove Application Server replaced: </a:t>
            </a:r>
          </a:p>
          <a:p>
            <a:pPr lvl="0"/>
            <a:r>
              <a:rPr lang="en-US"/>
              <a:t>Text goes here</a:t>
            </a:r>
          </a:p>
          <a:p>
            <a:pPr lvl="0"/>
            <a:endParaRPr lang="en-US"/>
          </a:p>
          <a:p>
            <a:pPr lvl="0"/>
            <a:r>
              <a:rPr lang="en-US"/>
              <a:t>Applications being delivered: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Text goes here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4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74768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00573" y="2211479"/>
            <a:ext cx="11087100" cy="904875"/>
          </a:xfrm>
        </p:spPr>
        <p:txBody>
          <a:bodyPr/>
          <a:lstStyle>
            <a:lvl1pPr algn="ctr">
              <a:buNone/>
              <a:defRPr sz="320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4022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9223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rgbClr val="D92231"/>
              </a:solidFill>
            </a:endParaRPr>
          </a:p>
        </p:txBody>
      </p:sp>
      <p:pic>
        <p:nvPicPr>
          <p:cNvPr id="3" name="Picture 2" descr="parallels-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40" y="259653"/>
            <a:ext cx="1523919" cy="58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4685070" y="6598347"/>
            <a:ext cx="2821858" cy="123111"/>
          </a:xfrm>
          <a:prstGeom prst="rect">
            <a:avLst/>
          </a:prstGeom>
        </p:spPr>
        <p:txBody>
          <a:bodyPr wrap="square" lIns="91440" tIns="0" rIns="91440" bIns="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charset="0"/>
              <a:buNone/>
              <a:tabLst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© Parallels International GmbH.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9239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5715000"/>
            <a:ext cx="12192000" cy="11430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/>
              </a:gs>
              <a:gs pos="100000">
                <a:schemeClr val="accent1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12" name="Rectangle 11"/>
          <p:cNvSpPr/>
          <p:nvPr userDrawn="1"/>
        </p:nvSpPr>
        <p:spPr>
          <a:xfrm>
            <a:off x="0" y="-1"/>
            <a:ext cx="12192000" cy="63754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395817" y="133815"/>
            <a:ext cx="11419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818" y="740664"/>
            <a:ext cx="11408833" cy="534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11273609" y="6468836"/>
            <a:ext cx="499291" cy="2875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101192-7D3D-4845-B731-08DC5E4AA9A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4" name="Footer Placeholder 3"/>
          <p:cNvSpPr txBox="1">
            <a:spLocks/>
          </p:cNvSpPr>
          <p:nvPr userDrawn="1"/>
        </p:nvSpPr>
        <p:spPr>
          <a:xfrm>
            <a:off x="3454400" y="6486905"/>
            <a:ext cx="528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en-US" sz="1200"/>
          </a:p>
        </p:txBody>
      </p:sp>
      <p:pic>
        <p:nvPicPr>
          <p:cNvPr id="13" name="Picture 12" descr="parallels-white.png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8281" y="6336327"/>
            <a:ext cx="1523918" cy="58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4685071" y="6601074"/>
            <a:ext cx="2821858" cy="123111"/>
          </a:xfrm>
          <a:prstGeom prst="rect">
            <a:avLst/>
          </a:prstGeom>
        </p:spPr>
        <p:txBody>
          <a:bodyPr wrap="square" lIns="91440" tIns="0" rIns="91440" bIns="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charset="0"/>
              <a:buNone/>
              <a:tabLst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© Parallels International GmbH.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8665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81" r:id="rId5"/>
    <p:sldLayoutId id="2147483668" r:id="rId6"/>
    <p:sldLayoutId id="2147483667" r:id="rId7"/>
    <p:sldLayoutId id="2147483669" r:id="rId8"/>
    <p:sldLayoutId id="2147483758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C00000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576072" indent="-182880" algn="l" rtl="0" eaLnBrk="0" fontAlgn="base" hangingPunct="0">
        <a:spcBef>
          <a:spcPts val="100"/>
        </a:spcBef>
        <a:spcAft>
          <a:spcPct val="0"/>
        </a:spcAft>
        <a:buClr>
          <a:schemeClr val="tx2"/>
        </a:buClr>
        <a:buSzPct val="75000"/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758952" indent="-173736" algn="l" rtl="0" eaLnBrk="0" fontAlgn="base" hangingPunct="0">
        <a:spcBef>
          <a:spcPts val="100"/>
        </a:spcBef>
        <a:spcAft>
          <a:spcPct val="0"/>
        </a:spcAft>
        <a:buClr>
          <a:schemeClr val="tx2"/>
        </a:buClr>
        <a:buSzPct val="65000"/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996696" indent="-182880" algn="l" rtl="0" eaLnBrk="0" fontAlgn="base" hangingPunct="0">
        <a:spcBef>
          <a:spcPts val="2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accent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1188720" indent="-182880" algn="l" rtl="0" eaLnBrk="0" fontAlgn="base" hangingPunct="0">
        <a:spcBef>
          <a:spcPts val="2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accent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375400"/>
            <a:ext cx="12192000" cy="55294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parallels-white.png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8281" y="6336327"/>
            <a:ext cx="1523918" cy="58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3"/>
          <p:cNvSpPr txBox="1">
            <a:spLocks/>
          </p:cNvSpPr>
          <p:nvPr userDrawn="1"/>
        </p:nvSpPr>
        <p:spPr>
          <a:xfrm>
            <a:off x="11273609" y="6468836"/>
            <a:ext cx="499291" cy="2875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101192-7D3D-4845-B731-08DC5E4AA9A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-1"/>
            <a:ext cx="12192000" cy="63754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395817" y="133815"/>
            <a:ext cx="11419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818" y="740664"/>
            <a:ext cx="11408833" cy="534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685071" y="6472981"/>
            <a:ext cx="2821858" cy="169277"/>
          </a:xfrm>
          <a:prstGeom prst="rect">
            <a:avLst/>
          </a:prstGeom>
        </p:spPr>
        <p:txBody>
          <a:bodyPr wrap="square" lIns="91440" tIns="0" rIns="91440" bIns="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charset="0"/>
              <a:buNone/>
              <a:tabLst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Confidential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685071" y="6642258"/>
            <a:ext cx="2821858" cy="123111"/>
          </a:xfrm>
          <a:prstGeom prst="rect">
            <a:avLst/>
          </a:prstGeom>
        </p:spPr>
        <p:txBody>
          <a:bodyPr wrap="square" lIns="91440" tIns="0" rIns="91440" bIns="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charset="0"/>
              <a:buNone/>
              <a:tabLst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© Parallels International GmbH.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5627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C00000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576072" indent="-182880" algn="l" rtl="0" eaLnBrk="0" fontAlgn="base" hangingPunct="0">
        <a:spcBef>
          <a:spcPts val="100"/>
        </a:spcBef>
        <a:spcAft>
          <a:spcPct val="0"/>
        </a:spcAft>
        <a:buClr>
          <a:schemeClr val="tx2"/>
        </a:buClr>
        <a:buSzPct val="75000"/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758952" indent="-173736" algn="l" rtl="0" eaLnBrk="0" fontAlgn="base" hangingPunct="0">
        <a:spcBef>
          <a:spcPts val="100"/>
        </a:spcBef>
        <a:spcAft>
          <a:spcPct val="0"/>
        </a:spcAft>
        <a:buClr>
          <a:schemeClr val="tx2"/>
        </a:buClr>
        <a:buSzPct val="65000"/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996696" indent="-182880" algn="l" rtl="0" eaLnBrk="0" fontAlgn="base" hangingPunct="0">
        <a:spcBef>
          <a:spcPts val="2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accent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1188720" indent="-182880" algn="l" rtl="0" eaLnBrk="0" fontAlgn="base" hangingPunct="0">
        <a:spcBef>
          <a:spcPts val="2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accent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395817" y="133815"/>
            <a:ext cx="11419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818" y="740664"/>
            <a:ext cx="11408833" cy="534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11273609" y="6468836"/>
            <a:ext cx="499291" cy="2875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4" name="Footer Placeholder 3"/>
          <p:cNvSpPr txBox="1">
            <a:spLocks/>
          </p:cNvSpPr>
          <p:nvPr userDrawn="1"/>
        </p:nvSpPr>
        <p:spPr>
          <a:xfrm>
            <a:off x="3454400" y="6486905"/>
            <a:ext cx="528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en-US" sz="12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80" y="6348490"/>
            <a:ext cx="1297778" cy="276830"/>
          </a:xfrm>
          <a:prstGeom prst="rect">
            <a:avLst/>
          </a:prstGeom>
        </p:spPr>
      </p:pic>
      <p:sp>
        <p:nvSpPr>
          <p:cNvPr id="15" name="Slide Number Placeholder 3"/>
          <p:cNvSpPr txBox="1">
            <a:spLocks/>
          </p:cNvSpPr>
          <p:nvPr userDrawn="1"/>
        </p:nvSpPr>
        <p:spPr>
          <a:xfrm>
            <a:off x="11426009" y="6334540"/>
            <a:ext cx="499291" cy="2875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101192-7D3D-4845-B731-08DC5E4AA9A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685071" y="6335332"/>
            <a:ext cx="2821858" cy="169277"/>
          </a:xfrm>
          <a:prstGeom prst="rect">
            <a:avLst/>
          </a:prstGeom>
        </p:spPr>
        <p:txBody>
          <a:bodyPr wrap="square" lIns="91440" tIns="0" rIns="91440" bIns="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Confidential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685071" y="6504609"/>
            <a:ext cx="2821858" cy="123111"/>
          </a:xfrm>
          <a:prstGeom prst="rect">
            <a:avLst/>
          </a:prstGeom>
        </p:spPr>
        <p:txBody>
          <a:bodyPr wrap="square" lIns="91440" tIns="0" rIns="91440" bIns="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charset="0"/>
              <a:buNone/>
              <a:tabLst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© Parallels International GmbH.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742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C00000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576072" indent="-182880" algn="l" rtl="0" eaLnBrk="0" fontAlgn="base" hangingPunct="0">
        <a:spcBef>
          <a:spcPts val="100"/>
        </a:spcBef>
        <a:spcAft>
          <a:spcPct val="0"/>
        </a:spcAft>
        <a:buClr>
          <a:schemeClr val="tx2"/>
        </a:buClr>
        <a:buSzPct val="75000"/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758952" indent="-173736" algn="l" rtl="0" eaLnBrk="0" fontAlgn="base" hangingPunct="0">
        <a:spcBef>
          <a:spcPts val="100"/>
        </a:spcBef>
        <a:spcAft>
          <a:spcPct val="0"/>
        </a:spcAft>
        <a:buClr>
          <a:schemeClr val="tx2"/>
        </a:buClr>
        <a:buSzPct val="65000"/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996696" indent="-182880" algn="l" rtl="0" eaLnBrk="0" fontAlgn="base" hangingPunct="0">
        <a:spcBef>
          <a:spcPts val="2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accent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1188720" indent="-182880" algn="l" rtl="0" eaLnBrk="0" fontAlgn="base" hangingPunct="0">
        <a:spcBef>
          <a:spcPts val="2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accent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ozilla/tls-observatory" TargetMode="External"/><Relationship Id="rId2" Type="http://schemas.openxmlformats.org/officeDocument/2006/relationships/hyperlink" Target="https://github.com/mozilla/ssh_scan" TargetMode="External"/><Relationship Id="rId1" Type="http://schemas.openxmlformats.org/officeDocument/2006/relationships/slideLayout" Target="../slideLayouts/slideLayout11.xml"/><Relationship Id="rId5" Type="http://schemas.openxmlformats.org/officeDocument/2006/relationships/hyperlink" Target="https://securityheaders.com/" TargetMode="External"/><Relationship Id="rId4" Type="http://schemas.openxmlformats.org/officeDocument/2006/relationships/hyperlink" Target="https://www.ssllabs.com/ssltes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919" y="1055233"/>
            <a:ext cx="11582400" cy="2082253"/>
          </a:xfrm>
        </p:spPr>
        <p:txBody>
          <a:bodyPr/>
          <a:lstStyle/>
          <a:p>
            <a:r>
              <a:rPr lang="en-US" altLang="ru-RU" sz="6000" dirty="0"/>
              <a:t>Tools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6C48A-3DB6-274B-948A-99B4EAC1E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05322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en-US" sz="4000" dirty="0"/>
          </a:p>
          <a:p>
            <a:pPr marL="0" indent="0" algn="ctr">
              <a:buNone/>
            </a:pPr>
            <a:endParaRPr lang="en-US" altLang="en-US" sz="4000" dirty="0"/>
          </a:p>
          <a:p>
            <a:pPr marL="0" indent="0" algn="ctr">
              <a:buNone/>
            </a:pPr>
            <a:endParaRPr lang="en-US" altLang="en-US" sz="4000" dirty="0"/>
          </a:p>
          <a:p>
            <a:pPr marL="0" indent="0" algn="ctr">
              <a:buNone/>
            </a:pPr>
            <a:r>
              <a:rPr lang="en-US" altLang="en-US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2224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en-US" dirty="0"/>
              <a:t>Wi-Fi (WEP, WPA, WPA2)</a:t>
            </a:r>
          </a:p>
          <a:p>
            <a:r>
              <a:rPr lang="en-US" dirty="0"/>
              <a:t>Wireshark</a:t>
            </a:r>
          </a:p>
          <a:p>
            <a:r>
              <a:rPr lang="en-US" dirty="0" err="1"/>
              <a:t>openssl</a:t>
            </a:r>
            <a:endParaRPr lang="ru-RU" dirty="0"/>
          </a:p>
          <a:p>
            <a:r>
              <a:rPr lang="en-US" dirty="0"/>
              <a:t>Burp Suite, OWASP ZAP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9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Use WPA2, CCMP</a:t>
            </a:r>
          </a:p>
          <a:p>
            <a:r>
              <a:rPr lang="en-US" dirty="0"/>
              <a:t>WEP and WPA are outdated</a:t>
            </a:r>
          </a:p>
          <a:p>
            <a:endParaRPr lang="en-US" dirty="0"/>
          </a:p>
          <a:p>
            <a:r>
              <a:rPr lang="en-US" dirty="0"/>
              <a:t>Wireshark and </a:t>
            </a:r>
            <a:r>
              <a:rPr lang="en-US" dirty="0" err="1"/>
              <a:t>aircrack</a:t>
            </a:r>
            <a:r>
              <a:rPr lang="en-US" dirty="0"/>
              <a:t>-ng can sniff </a:t>
            </a:r>
            <a:r>
              <a:rPr lang="en-US" dirty="0" err="1"/>
              <a:t>straffic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454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Wi-Fi</a:t>
            </a:r>
          </a:p>
        </p:txBody>
      </p:sp>
      <p:pic>
        <p:nvPicPr>
          <p:cNvPr id="1026" name="Picture 2" descr="Scy;&amp;khcy;&amp;iecy;&amp;mcy;&amp;acy; &amp;shcy;&amp;icy;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912" y="739777"/>
            <a:ext cx="4662592" cy="560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502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Check server certificate</a:t>
            </a:r>
          </a:p>
          <a:p>
            <a:pPr lvl="1"/>
            <a:r>
              <a:rPr lang="en-US" sz="2800" dirty="0" err="1"/>
              <a:t>openssl</a:t>
            </a:r>
            <a:r>
              <a:rPr lang="en-US" sz="2800" dirty="0"/>
              <a:t> </a:t>
            </a:r>
            <a:r>
              <a:rPr lang="en-US" sz="2800" dirty="0" err="1"/>
              <a:t>s_client</a:t>
            </a:r>
            <a:r>
              <a:rPr lang="en-US" sz="2800" dirty="0"/>
              <a:t> -connect parallels.com:443</a:t>
            </a:r>
          </a:p>
          <a:p>
            <a:pPr lvl="1"/>
            <a:r>
              <a:rPr lang="en-US" sz="2800" dirty="0" err="1"/>
              <a:t>openssl</a:t>
            </a:r>
            <a:r>
              <a:rPr lang="en-US" sz="2800" dirty="0"/>
              <a:t> x509 -</a:t>
            </a:r>
            <a:r>
              <a:rPr lang="en-US" sz="2800" dirty="0" err="1"/>
              <a:t>noout</a:t>
            </a:r>
            <a:r>
              <a:rPr lang="en-US" sz="2800" dirty="0"/>
              <a:t> -text -in </a:t>
            </a:r>
            <a:r>
              <a:rPr lang="en-US" sz="2800" dirty="0" err="1"/>
              <a:t>cert.pem</a:t>
            </a:r>
            <a:endParaRPr lang="ru-RU" sz="2800" dirty="0"/>
          </a:p>
          <a:p>
            <a:pPr marL="392113" lvl="1" indent="0">
              <a:buNone/>
            </a:pPr>
            <a:endParaRPr lang="en-US" sz="1800" dirty="0"/>
          </a:p>
          <a:p>
            <a:r>
              <a:rPr lang="en-US" sz="2800" b="1" dirty="0"/>
              <a:t>Encrypt file</a:t>
            </a:r>
          </a:p>
          <a:p>
            <a:pPr lvl="1"/>
            <a:r>
              <a:rPr lang="en-US" sz="2800" dirty="0" err="1"/>
              <a:t>openssl</a:t>
            </a:r>
            <a:r>
              <a:rPr lang="en-US" sz="2800" dirty="0"/>
              <a:t> des-</a:t>
            </a:r>
            <a:r>
              <a:rPr lang="en-US" sz="2800" dirty="0" err="1"/>
              <a:t>ecb</a:t>
            </a:r>
            <a:r>
              <a:rPr lang="en-US" sz="2800" dirty="0"/>
              <a:t> -in file -out </a:t>
            </a:r>
            <a:r>
              <a:rPr lang="en-US" sz="2800" dirty="0" err="1"/>
              <a:t>file.enc</a:t>
            </a:r>
            <a:endParaRPr lang="ru-RU" sz="2800" dirty="0"/>
          </a:p>
          <a:p>
            <a:pPr marL="392113" lvl="1" indent="0">
              <a:buNone/>
            </a:pPr>
            <a:endParaRPr lang="en-US" sz="1800" dirty="0"/>
          </a:p>
          <a:p>
            <a:r>
              <a:rPr lang="en-US" sz="2800" b="1" dirty="0"/>
              <a:t>Generate self-signed certificate</a:t>
            </a:r>
          </a:p>
          <a:p>
            <a:pPr lvl="1"/>
            <a:r>
              <a:rPr lang="en-US" sz="2800" dirty="0" err="1"/>
              <a:t>openssl</a:t>
            </a:r>
            <a:r>
              <a:rPr lang="en-US" sz="2800" dirty="0"/>
              <a:t> </a:t>
            </a:r>
            <a:r>
              <a:rPr lang="en-US" sz="2800" dirty="0" err="1"/>
              <a:t>genrsa</a:t>
            </a:r>
            <a:r>
              <a:rPr lang="en-US" sz="2800" dirty="0"/>
              <a:t> -out </a:t>
            </a:r>
            <a:r>
              <a:rPr lang="en-US" sz="2800" dirty="0" err="1"/>
              <a:t>root.key</a:t>
            </a:r>
            <a:r>
              <a:rPr lang="en-US" sz="2800" dirty="0"/>
              <a:t> 4096</a:t>
            </a:r>
          </a:p>
          <a:p>
            <a:pPr lvl="1"/>
            <a:r>
              <a:rPr lang="en-US" sz="2800" dirty="0" err="1"/>
              <a:t>openssl</a:t>
            </a:r>
            <a:r>
              <a:rPr lang="en-US" sz="2800" dirty="0"/>
              <a:t> </a:t>
            </a:r>
            <a:r>
              <a:rPr lang="en-US" sz="2800" dirty="0" err="1"/>
              <a:t>req</a:t>
            </a:r>
            <a:r>
              <a:rPr lang="en-US" sz="2800" dirty="0"/>
              <a:t> -new -x509 -sha256 -days 365 \</a:t>
            </a:r>
          </a:p>
          <a:p>
            <a:pPr marL="0" indent="0">
              <a:buNone/>
            </a:pPr>
            <a:r>
              <a:rPr lang="en-US" sz="2800" dirty="0"/>
              <a:t>	-key </a:t>
            </a:r>
            <a:r>
              <a:rPr lang="en-US" sz="2800" dirty="0" err="1"/>
              <a:t>root.key</a:t>
            </a:r>
            <a:r>
              <a:rPr lang="en-US" sz="2800" dirty="0"/>
              <a:t> -out </a:t>
            </a:r>
            <a:r>
              <a:rPr lang="en-US" sz="2800" dirty="0" err="1"/>
              <a:t>root.crt</a:t>
            </a:r>
            <a:r>
              <a:rPr lang="en-US" sz="2800" dirty="0"/>
              <a:t> -utf8 \</a:t>
            </a:r>
          </a:p>
          <a:p>
            <a:pPr marL="0" indent="0">
              <a:buNone/>
            </a:pPr>
            <a:r>
              <a:rPr lang="en-US" sz="2800" dirty="0"/>
              <a:t>	-</a:t>
            </a:r>
            <a:r>
              <a:rPr lang="en-US" sz="2800" dirty="0" err="1"/>
              <a:t>subj</a:t>
            </a:r>
            <a:r>
              <a:rPr lang="en-US" sz="2800" dirty="0"/>
              <a:t> ’/CN=</a:t>
            </a:r>
            <a:r>
              <a:rPr lang="en-US" sz="2800" dirty="0" err="1"/>
              <a:t>SSL_Test_CA</a:t>
            </a:r>
            <a:r>
              <a:rPr lang="en-US" sz="2800" dirty="0"/>
              <a:t>'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230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</a:t>
            </a:r>
          </a:p>
          <a:p>
            <a:pPr lvl="1"/>
            <a:r>
              <a:rPr lang="en-US" dirty="0"/>
              <a:t>Wireshark, </a:t>
            </a:r>
            <a:r>
              <a:rPr lang="en-US" dirty="0" err="1"/>
              <a:t>tcpdump</a:t>
            </a:r>
            <a:endParaRPr lang="ru-RU" dirty="0"/>
          </a:p>
          <a:p>
            <a:pPr lvl="1"/>
            <a:r>
              <a:rPr lang="en-US" dirty="0" err="1"/>
              <a:t>nmap</a:t>
            </a:r>
            <a:r>
              <a:rPr lang="en-US" dirty="0"/>
              <a:t>, </a:t>
            </a:r>
            <a:r>
              <a:rPr lang="en-US" dirty="0" err="1"/>
              <a:t>masscan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Hex edit/view</a:t>
            </a:r>
            <a:endParaRPr lang="ru-RU" dirty="0"/>
          </a:p>
          <a:p>
            <a:pPr lvl="1"/>
            <a:r>
              <a:rPr lang="en-US" dirty="0" err="1"/>
              <a:t>hexdump</a:t>
            </a:r>
            <a:r>
              <a:rPr lang="en-US" dirty="0"/>
              <a:t>, </a:t>
            </a:r>
            <a:r>
              <a:rPr lang="en-US" dirty="0" err="1"/>
              <a:t>HxD</a:t>
            </a:r>
            <a:r>
              <a:rPr lang="en-US" dirty="0"/>
              <a:t>, </a:t>
            </a:r>
            <a:r>
              <a:rPr lang="en-US" dirty="0" err="1"/>
              <a:t>WinHex</a:t>
            </a:r>
            <a:endParaRPr lang="en-US" dirty="0"/>
          </a:p>
          <a:p>
            <a:endParaRPr lang="en-US" dirty="0"/>
          </a:p>
          <a:p>
            <a:r>
              <a:rPr lang="en-US" dirty="0"/>
              <a:t>Wireless</a:t>
            </a:r>
          </a:p>
          <a:p>
            <a:pPr lvl="1"/>
            <a:r>
              <a:rPr lang="en-US" dirty="0" err="1"/>
              <a:t>airckrack</a:t>
            </a:r>
            <a:r>
              <a:rPr lang="en-US" dirty="0"/>
              <a:t>-ng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 traffic inspection</a:t>
            </a:r>
          </a:p>
          <a:p>
            <a:pPr lvl="1"/>
            <a:r>
              <a:rPr lang="en-US" dirty="0"/>
              <a:t>Burp Suite</a:t>
            </a:r>
          </a:p>
          <a:p>
            <a:pPr lvl="1"/>
            <a:r>
              <a:rPr lang="en-US" dirty="0"/>
              <a:t>OWASP ZAP</a:t>
            </a:r>
          </a:p>
          <a:p>
            <a:pPr lvl="1"/>
            <a:endParaRPr lang="en-US" dirty="0"/>
          </a:p>
          <a:p>
            <a:r>
              <a:rPr lang="en-US" dirty="0"/>
              <a:t>SSH and TLS checkers</a:t>
            </a:r>
          </a:p>
          <a:p>
            <a:pPr lvl="1"/>
            <a:r>
              <a:rPr lang="en-GB" dirty="0">
                <a:hlinkClick r:id="rId2"/>
              </a:rPr>
              <a:t>https://github.com/mozilla/ssh_scan</a:t>
            </a:r>
            <a:endParaRPr lang="en-US" dirty="0"/>
          </a:p>
          <a:p>
            <a:pPr lvl="1"/>
            <a:r>
              <a:rPr lang="en-GB" dirty="0">
                <a:hlinkClick r:id="rId3"/>
              </a:rPr>
              <a:t>https://github.com/mozilla/tls-observatory</a:t>
            </a:r>
            <a:endParaRPr lang="en-GB" dirty="0"/>
          </a:p>
          <a:p>
            <a:pPr lvl="1"/>
            <a:r>
              <a:rPr lang="en-GB" dirty="0">
                <a:hlinkClick r:id="rId4"/>
              </a:rPr>
              <a:t>https://www.ssllabs.com/ssltest</a:t>
            </a:r>
            <a:endParaRPr lang="en-GB" dirty="0"/>
          </a:p>
          <a:p>
            <a:pPr lvl="1"/>
            <a:r>
              <a:rPr lang="en-GB" dirty="0">
                <a:hlinkClick r:id="rId5"/>
              </a:rPr>
              <a:t>https://securityheaders.com/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981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32DDC-033E-024F-B23C-C5B58FD77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U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2B9DE-8F5C-1F40-879F-3D3AF7EC7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RU" dirty="0"/>
              <a:t>AFL</a:t>
            </a:r>
          </a:p>
          <a:p>
            <a:r>
              <a:rPr lang="en-GB" dirty="0" err="1"/>
              <a:t>libFuzzer</a:t>
            </a:r>
            <a:endParaRPr lang="en-GB" dirty="0"/>
          </a:p>
          <a:p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3386601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Reverse engineering</a:t>
            </a:r>
          </a:p>
          <a:p>
            <a:pPr lvl="1"/>
            <a:r>
              <a:rPr lang="en-US" dirty="0"/>
              <a:t>Radare2</a:t>
            </a:r>
            <a:r>
              <a:rPr lang="en-US"/>
              <a:t>, IDA </a:t>
            </a:r>
            <a:r>
              <a:rPr lang="en-US" dirty="0"/>
              <a:t>(including free versions)</a:t>
            </a:r>
            <a:endParaRPr lang="ru-RU" dirty="0"/>
          </a:p>
          <a:p>
            <a:endParaRPr lang="en-US" dirty="0"/>
          </a:p>
          <a:p>
            <a:r>
              <a:rPr lang="en-US" dirty="0"/>
              <a:t>Monitoring</a:t>
            </a:r>
          </a:p>
          <a:p>
            <a:pPr lvl="1"/>
            <a:r>
              <a:rPr lang="en-US" dirty="0" err="1"/>
              <a:t>Sysinternals</a:t>
            </a:r>
            <a:r>
              <a:rPr lang="en-US" dirty="0"/>
              <a:t> Suite</a:t>
            </a:r>
          </a:p>
          <a:p>
            <a:pPr lvl="1"/>
            <a:endParaRPr lang="en-US" dirty="0"/>
          </a:p>
          <a:p>
            <a:r>
              <a:rPr lang="en-US" dirty="0"/>
              <a:t>Other</a:t>
            </a:r>
          </a:p>
          <a:p>
            <a:pPr lvl="1"/>
            <a:r>
              <a:rPr lang="en-US" dirty="0"/>
              <a:t>strings, </a:t>
            </a:r>
            <a:r>
              <a:rPr lang="en-US" dirty="0" err="1"/>
              <a:t>dd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1309"/>
      </p:ext>
    </p:extLst>
  </p:cSld>
  <p:clrMapOvr>
    <a:masterClrMapping/>
  </p:clrMapOvr>
</p:sld>
</file>

<file path=ppt/theme/theme1.xml><?xml version="1.0" encoding="utf-8"?>
<a:theme xmlns:a="http://schemas.openxmlformats.org/drawingml/2006/main" name="Red Intro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E154C160-00F2-084D-A594-F4B5D855F6AF}" vid="{8A86EC69-B6DA-E340-940A-8FD832A92F3C}"/>
    </a:ext>
  </a:extLst>
</a:theme>
</file>

<file path=ppt/theme/theme2.xml><?xml version="1.0" encoding="utf-8"?>
<a:theme xmlns:a="http://schemas.openxmlformats.org/drawingml/2006/main" name="Parallels Corporate Theme">
  <a:themeElements>
    <a:clrScheme name="Parallels Theme">
      <a:dk1>
        <a:srgbClr val="262626"/>
      </a:dk1>
      <a:lt1>
        <a:srgbClr val="FFFFFF"/>
      </a:lt1>
      <a:dk2>
        <a:srgbClr val="525051"/>
      </a:dk2>
      <a:lt2>
        <a:srgbClr val="F2F2F2"/>
      </a:lt2>
      <a:accent1>
        <a:srgbClr val="D92231"/>
      </a:accent1>
      <a:accent2>
        <a:srgbClr val="8F9992"/>
      </a:accent2>
      <a:accent3>
        <a:srgbClr val="292828"/>
      </a:accent3>
      <a:accent4>
        <a:srgbClr val="899FB4"/>
      </a:accent4>
      <a:accent5>
        <a:srgbClr val="E19636"/>
      </a:accent5>
      <a:accent6>
        <a:srgbClr val="000000"/>
      </a:accent6>
      <a:hlink>
        <a:srgbClr val="ED2C21"/>
      </a:hlink>
      <a:folHlink>
        <a:srgbClr val="899F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91440" tIns="0" rIns="91440" bIns="0"/>
      <a:lstStyle>
        <a:defPPr marL="227013" marR="0" indent="-227013" algn="l" defTabSz="914400" rtl="0" eaLnBrk="1" fontAlgn="base" latinLnBrk="0" hangingPunct="1">
          <a:lnSpc>
            <a:spcPct val="100000"/>
          </a:lnSpc>
          <a:spcBef>
            <a:spcPts val="0"/>
          </a:spcBef>
          <a:spcAft>
            <a:spcPct val="0"/>
          </a:spcAft>
          <a:buClr>
            <a:schemeClr val="accent1"/>
          </a:buClr>
          <a:buSzTx/>
          <a:buFont typeface="Arial" charset="0"/>
          <a:buChar char="•"/>
          <a:tabLst/>
          <a:defRPr kumimoji="0" b="0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E154C160-00F2-084D-A594-F4B5D855F6AF}" vid="{832E7F36-6466-5B41-8AEE-7E3CBD6020F4}"/>
    </a:ext>
  </a:extLst>
</a:theme>
</file>

<file path=ppt/theme/theme3.xml><?xml version="1.0" encoding="utf-8"?>
<a:theme xmlns:a="http://schemas.openxmlformats.org/drawingml/2006/main" name="Parallels Grey Theme">
  <a:themeElements>
    <a:clrScheme name="Parallels Theme">
      <a:dk1>
        <a:srgbClr val="262626"/>
      </a:dk1>
      <a:lt1>
        <a:srgbClr val="FFFFFF"/>
      </a:lt1>
      <a:dk2>
        <a:srgbClr val="525051"/>
      </a:dk2>
      <a:lt2>
        <a:srgbClr val="F2F2F2"/>
      </a:lt2>
      <a:accent1>
        <a:srgbClr val="D92231"/>
      </a:accent1>
      <a:accent2>
        <a:srgbClr val="8F9992"/>
      </a:accent2>
      <a:accent3>
        <a:srgbClr val="292828"/>
      </a:accent3>
      <a:accent4>
        <a:srgbClr val="899FB4"/>
      </a:accent4>
      <a:accent5>
        <a:srgbClr val="E19636"/>
      </a:accent5>
      <a:accent6>
        <a:srgbClr val="000000"/>
      </a:accent6>
      <a:hlink>
        <a:srgbClr val="ED2C21"/>
      </a:hlink>
      <a:folHlink>
        <a:srgbClr val="899F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91440" tIns="0" rIns="91440" bIns="0"/>
      <a:lstStyle>
        <a:defPPr marL="227013" marR="0" indent="-227013" algn="l" defTabSz="914400" rtl="0" eaLnBrk="1" fontAlgn="base" latinLnBrk="0" hangingPunct="1">
          <a:lnSpc>
            <a:spcPct val="100000"/>
          </a:lnSpc>
          <a:spcBef>
            <a:spcPts val="0"/>
          </a:spcBef>
          <a:spcAft>
            <a:spcPct val="0"/>
          </a:spcAft>
          <a:buClr>
            <a:schemeClr val="accent1"/>
          </a:buClr>
          <a:buSzTx/>
          <a:buFont typeface="Arial" charset="0"/>
          <a:buChar char="•"/>
          <a:tabLst/>
          <a:defRPr kumimoji="0" b="0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E154C160-00F2-084D-A594-F4B5D855F6AF}" vid="{C140BA1C-6873-9442-B311-0ECB6EEAAC7D}"/>
    </a:ext>
  </a:extLst>
</a:theme>
</file>

<file path=ppt/theme/theme4.xml><?xml version="1.0" encoding="utf-8"?>
<a:theme xmlns:a="http://schemas.openxmlformats.org/drawingml/2006/main" name="Parallels Plain Theme">
  <a:themeElements>
    <a:clrScheme name="Parallels Theme">
      <a:dk1>
        <a:srgbClr val="262626"/>
      </a:dk1>
      <a:lt1>
        <a:srgbClr val="FFFFFF"/>
      </a:lt1>
      <a:dk2>
        <a:srgbClr val="525051"/>
      </a:dk2>
      <a:lt2>
        <a:srgbClr val="F2F2F2"/>
      </a:lt2>
      <a:accent1>
        <a:srgbClr val="D92231"/>
      </a:accent1>
      <a:accent2>
        <a:srgbClr val="8F9992"/>
      </a:accent2>
      <a:accent3>
        <a:srgbClr val="292828"/>
      </a:accent3>
      <a:accent4>
        <a:srgbClr val="899FB4"/>
      </a:accent4>
      <a:accent5>
        <a:srgbClr val="E19636"/>
      </a:accent5>
      <a:accent6>
        <a:srgbClr val="000000"/>
      </a:accent6>
      <a:hlink>
        <a:srgbClr val="ED2C21"/>
      </a:hlink>
      <a:folHlink>
        <a:srgbClr val="899F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91440" tIns="0" rIns="91440" bIns="0"/>
      <a:lstStyle>
        <a:defPPr marL="227013" marR="0" indent="-227013" algn="l" defTabSz="914400" rtl="0" eaLnBrk="1" fontAlgn="base" latinLnBrk="0" hangingPunct="1">
          <a:lnSpc>
            <a:spcPct val="100000"/>
          </a:lnSpc>
          <a:spcBef>
            <a:spcPts val="0"/>
          </a:spcBef>
          <a:spcAft>
            <a:spcPct val="0"/>
          </a:spcAft>
          <a:buClr>
            <a:schemeClr val="accent1"/>
          </a:buClr>
          <a:buSzTx/>
          <a:buFont typeface="Arial" charset="0"/>
          <a:buChar char="•"/>
          <a:tabLst/>
          <a:defRPr kumimoji="0" b="0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E154C160-00F2-084D-A594-F4B5D855F6AF}" vid="{EB49DA1E-CFBE-6746-813D-125B1E1E0F92}"/>
    </a:ext>
  </a:extLst>
</a:theme>
</file>

<file path=ppt/theme/theme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2534538A27DA4096616A4D43BC7784" ma:contentTypeVersion="4" ma:contentTypeDescription="Create a new document." ma:contentTypeScope="" ma:versionID="d29801034e679a14ae6f3ed8e6b8b3a7">
  <xsd:schema xmlns:xsd="http://www.w3.org/2001/XMLSchema" xmlns:xs="http://www.w3.org/2001/XMLSchema" xmlns:p="http://schemas.microsoft.com/office/2006/metadata/properties" xmlns:ns2="5a23e7e8-bdab-4271-ac4e-7897b2acddb2" xmlns:ns3="bc3fd11a-1f89-4626-ac7c-e0e7d501af64" targetNamespace="http://schemas.microsoft.com/office/2006/metadata/properties" ma:root="true" ma:fieldsID="2ebc1b9ab578bc44c4a77467fecc120c" ns2:_="" ns3:_="">
    <xsd:import namespace="5a23e7e8-bdab-4271-ac4e-7897b2acddb2"/>
    <xsd:import namespace="bc3fd11a-1f89-4626-ac7c-e0e7d501af6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3e7e8-bdab-4271-ac4e-7897b2acddb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fd11a-1f89-4626-ac7c-e0e7d501af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C1B9CF-90F7-46A0-8610-E9393E881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23e7e8-bdab-4271-ac4e-7897b2acddb2"/>
    <ds:schemaRef ds:uri="bc3fd11a-1f89-4626-ac7c-e0e7d501af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5D503A-3C6D-4082-A919-40FF9899A078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bc3fd11a-1f89-4626-ac7c-e0e7d501af64"/>
    <ds:schemaRef ds:uri="http://purl.org/dc/terms/"/>
    <ds:schemaRef ds:uri="http://schemas.openxmlformats.org/package/2006/metadata/core-properties"/>
    <ds:schemaRef ds:uri="5a23e7e8-bdab-4271-ac4e-7897b2acddb2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E5BBC1F-4C9A-4370-BF7C-269A0CB6A9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Red Intro Slide</Template>
  <TotalTime>975</TotalTime>
  <Words>318</Words>
  <Application>Microsoft Macintosh PowerPoint</Application>
  <PresentationFormat>Widescreen</PresentationFormat>
  <Paragraphs>72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Helvetica</vt:lpstr>
      <vt:lpstr>Red Intro Slide</vt:lpstr>
      <vt:lpstr>Parallels Corporate Theme</vt:lpstr>
      <vt:lpstr>Parallels Grey Theme</vt:lpstr>
      <vt:lpstr>Parallels Plain Theme</vt:lpstr>
      <vt:lpstr>Tools</vt:lpstr>
      <vt:lpstr>Plan</vt:lpstr>
      <vt:lpstr>Wi-Fi</vt:lpstr>
      <vt:lpstr>Wi-Fi</vt:lpstr>
      <vt:lpstr>openssl</vt:lpstr>
      <vt:lpstr>Tools</vt:lpstr>
      <vt:lpstr>Tools</vt:lpstr>
      <vt:lpstr>Tools</vt:lpstr>
      <vt:lpstr>Tools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</dc:title>
  <dc:creator>Andrey Danin</dc:creator>
  <cp:lastModifiedBy>Andrey Danin</cp:lastModifiedBy>
  <cp:revision>7</cp:revision>
  <dcterms:created xsi:type="dcterms:W3CDTF">2021-06-01T20:22:30Z</dcterms:created>
  <dcterms:modified xsi:type="dcterms:W3CDTF">2021-06-02T12:38:21Z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0x0101002F2534538A27DA4096616A4D43BC7784</vt:lpwstr>
  </property>
</Properties>
</file>